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02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18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79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36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58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28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91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3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8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41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0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833A-C9D3-423C-A2F4-9E537DF60E8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733F-32B9-42B1-B966-F559B088C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75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736304"/>
          </a:xfrm>
        </p:spPr>
        <p:txBody>
          <a:bodyPr/>
          <a:lstStyle/>
          <a:p>
            <a:r>
              <a:rPr lang="en-US" b="1" dirty="0"/>
              <a:t>THE REQUIRED SOFT SKILLS FOR THE 21ST CENTURY ACCOUNTANTS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776864" cy="2520280"/>
          </a:xfrm>
        </p:spPr>
        <p:txBody>
          <a:bodyPr>
            <a:normAutofit fontScale="925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Prof. </a:t>
            </a:r>
            <a:r>
              <a:rPr lang="en-US" sz="3800" dirty="0" err="1" smtClean="0">
                <a:solidFill>
                  <a:schemeClr val="tx1"/>
                </a:solidFill>
              </a:rPr>
              <a:t>Onafowokan</a:t>
            </a:r>
            <a:r>
              <a:rPr lang="en-US" sz="3800" dirty="0" smtClean="0">
                <a:solidFill>
                  <a:schemeClr val="tx1"/>
                </a:solidFill>
              </a:rPr>
              <a:t> O. OLUYOMBO  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B.Sc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M.Sc</a:t>
            </a:r>
            <a:r>
              <a:rPr lang="en-US" sz="1600" dirty="0" smtClean="0">
                <a:solidFill>
                  <a:schemeClr val="tx1"/>
                </a:solidFill>
              </a:rPr>
              <a:t>, MBA, PhD, FCA, ACTI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Pan Atlantic University, Lagos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+2348034925479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oluyomboo@gmail.com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Paper presented at ICAN  Webinar on Capacity Development Programme held on Tuesday, April 12, 2022.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3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Interpersonal Skills </a:t>
            </a:r>
            <a:r>
              <a:rPr lang="en-US" b="1" dirty="0" smtClean="0"/>
              <a:t>- contd.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Cordial relationship with everyone to achieve set goals.</a:t>
            </a:r>
          </a:p>
          <a:p>
            <a:r>
              <a:rPr lang="en-US" dirty="0"/>
              <a:t>Self confidence. </a:t>
            </a:r>
          </a:p>
          <a:p>
            <a:r>
              <a:rPr lang="en-US" dirty="0"/>
              <a:t>Analytical mind – analyse situation without bias.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62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rigid – be creative. You can invent better processes and procedures</a:t>
            </a:r>
          </a:p>
          <a:p>
            <a:r>
              <a:rPr lang="en-US" dirty="0"/>
              <a:t>No close mind – Things are changing rapidly now than before</a:t>
            </a:r>
          </a:p>
          <a:p>
            <a:r>
              <a:rPr lang="en-US" dirty="0"/>
              <a:t>Ability to adjust and adapt</a:t>
            </a:r>
          </a:p>
          <a:p>
            <a:r>
              <a:rPr lang="en-US" dirty="0"/>
              <a:t>Teachable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0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 Responsiveness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Rendition </a:t>
            </a:r>
            <a:r>
              <a:rPr lang="en-US" dirty="0"/>
              <a:t>of report and deliverables</a:t>
            </a:r>
          </a:p>
          <a:p>
            <a:r>
              <a:rPr lang="en-US" dirty="0"/>
              <a:t>Essence of time in chain assignments</a:t>
            </a:r>
          </a:p>
          <a:p>
            <a:r>
              <a:rPr lang="en-US" dirty="0"/>
              <a:t>Multi-level tasks – time consciousness</a:t>
            </a:r>
          </a:p>
          <a:p>
            <a:r>
              <a:rPr lang="en-US" dirty="0"/>
              <a:t>Deadline accomplishment</a:t>
            </a:r>
          </a:p>
          <a:p>
            <a:r>
              <a:rPr lang="en-US" dirty="0"/>
              <a:t>Remote work, the new normal - procrastination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9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/>
              <a:t>A tree never makes a forest.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Team </a:t>
            </a:r>
            <a:r>
              <a:rPr lang="en-US" dirty="0"/>
              <a:t>is a colleague arrangement. Not boss and </a:t>
            </a:r>
            <a:r>
              <a:rPr lang="en-US" dirty="0" smtClean="0"/>
              <a:t>subordinate.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Team player </a:t>
            </a:r>
            <a:r>
              <a:rPr lang="en-US" dirty="0" smtClean="0"/>
              <a:t>– collaborate.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/>
              <a:t>Goal </a:t>
            </a:r>
            <a:r>
              <a:rPr lang="en-US" smtClean="0"/>
              <a:t>Congruence </a:t>
            </a:r>
            <a:r>
              <a:rPr lang="en-US" dirty="0"/>
              <a:t>– not to </a:t>
            </a:r>
            <a:r>
              <a:rPr lang="en-US" dirty="0" smtClean="0"/>
              <a:t>outdo others.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66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Teamwork – contd.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Respect is earned but not asked for.</a:t>
            </a:r>
          </a:p>
          <a:p>
            <a:r>
              <a:rPr lang="en-US" dirty="0"/>
              <a:t>Synergy – can two people work except they agree?</a:t>
            </a:r>
          </a:p>
          <a:p>
            <a:r>
              <a:rPr lang="en-US" dirty="0" smtClean="0"/>
              <a:t>Acceptability of better opinions.</a:t>
            </a:r>
          </a:p>
          <a:p>
            <a:r>
              <a:rPr lang="en-US" dirty="0" smtClean="0"/>
              <a:t>Not ‘I’ but ‘we’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09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 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/>
              <a:t>Way </a:t>
            </a:r>
            <a:r>
              <a:rPr lang="en-US" dirty="0"/>
              <a:t>of life in </a:t>
            </a:r>
            <a:r>
              <a:rPr lang="en-US" dirty="0" smtClean="0"/>
              <a:t>truth.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Integrity at all </a:t>
            </a:r>
            <a:r>
              <a:rPr lang="en-US" dirty="0" smtClean="0"/>
              <a:t>times.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Arrow point for fairness and </a:t>
            </a:r>
            <a:r>
              <a:rPr lang="en-US" dirty="0" smtClean="0"/>
              <a:t>equity.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High morals and personal </a:t>
            </a:r>
            <a:r>
              <a:rPr lang="en-US" dirty="0" smtClean="0"/>
              <a:t>values.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Honest - does what’s </a:t>
            </a:r>
            <a:r>
              <a:rPr lang="en-US" dirty="0" smtClean="0"/>
              <a:t>right.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59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 </a:t>
            </a:r>
            <a:r>
              <a:rPr lang="en-US" b="1" dirty="0" smtClean="0"/>
              <a:t>Ethics –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744416"/>
          </a:xfrm>
        </p:spPr>
        <p:txBody>
          <a:bodyPr/>
          <a:lstStyle/>
          <a:p>
            <a:r>
              <a:rPr lang="en-US" dirty="0"/>
              <a:t>Dependable and trust </a:t>
            </a:r>
            <a:r>
              <a:rPr lang="en-US" dirty="0" smtClean="0"/>
              <a:t>worthy.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No eye service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1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Positive 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US" dirty="0" smtClean="0"/>
              <a:t>Enthusiastic </a:t>
            </a:r>
            <a:r>
              <a:rPr lang="en-US" dirty="0"/>
              <a:t>about innovation</a:t>
            </a:r>
          </a:p>
          <a:p>
            <a:r>
              <a:rPr lang="en-US" dirty="0"/>
              <a:t>I can do </a:t>
            </a:r>
            <a:r>
              <a:rPr lang="en-US" dirty="0" smtClean="0"/>
              <a:t>mind set</a:t>
            </a:r>
            <a:endParaRPr lang="en-US" dirty="0"/>
          </a:p>
          <a:p>
            <a:r>
              <a:rPr lang="en-US" dirty="0"/>
              <a:t>Positive in discussion and action</a:t>
            </a:r>
          </a:p>
          <a:p>
            <a:r>
              <a:rPr lang="en-US" dirty="0"/>
              <a:t>No resentment</a:t>
            </a:r>
          </a:p>
          <a:p>
            <a:r>
              <a:rPr lang="en-US" dirty="0"/>
              <a:t>Uniform behaviour in and out of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Confidence and optimistic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84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smtClean="0"/>
              <a:t>Be </a:t>
            </a:r>
            <a:r>
              <a:rPr lang="en-US" dirty="0"/>
              <a:t>organised and </a:t>
            </a:r>
            <a:r>
              <a:rPr lang="en-US" dirty="0" smtClean="0"/>
              <a:t>give </a:t>
            </a:r>
            <a:r>
              <a:rPr lang="en-US" dirty="0"/>
              <a:t>attention to </a:t>
            </a:r>
            <a:r>
              <a:rPr lang="en-US" dirty="0" smtClean="0"/>
              <a:t>detail.</a:t>
            </a:r>
            <a:endParaRPr lang="en-US" dirty="0"/>
          </a:p>
          <a:p>
            <a:r>
              <a:rPr lang="en-US" dirty="0"/>
              <a:t>Work with calendar, reminder </a:t>
            </a:r>
            <a:r>
              <a:rPr lang="en-US" dirty="0" smtClean="0"/>
              <a:t>and </a:t>
            </a:r>
            <a:r>
              <a:rPr lang="en-US" dirty="0"/>
              <a:t>task </a:t>
            </a:r>
            <a:r>
              <a:rPr lang="en-US" dirty="0" smtClean="0"/>
              <a:t>scheduler.</a:t>
            </a:r>
            <a:endParaRPr lang="en-US" dirty="0"/>
          </a:p>
          <a:p>
            <a:r>
              <a:rPr lang="en-US" dirty="0"/>
              <a:t>Observe how others do </a:t>
            </a:r>
            <a:r>
              <a:rPr lang="en-US" dirty="0" smtClean="0"/>
              <a:t>things.</a:t>
            </a:r>
            <a:endParaRPr lang="en-US" dirty="0"/>
          </a:p>
          <a:p>
            <a:r>
              <a:rPr lang="en-US" dirty="0"/>
              <a:t>Ask questions when in </a:t>
            </a:r>
            <a:r>
              <a:rPr lang="en-US" dirty="0" smtClean="0"/>
              <a:t>doubt.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over time through </a:t>
            </a:r>
            <a:r>
              <a:rPr lang="en-US" dirty="0" smtClean="0"/>
              <a:t>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95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endParaRPr lang="en-US" sz="4400" b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6000" b="1" dirty="0" smtClean="0">
                <a:latin typeface="Bradley Hand ITC" panose="03070402050302030203" pitchFamily="66" charset="0"/>
              </a:rPr>
              <a:t>Thank you</a:t>
            </a:r>
            <a:endParaRPr lang="en-US" sz="6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82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outline and emphasize on the winsome soft-skills required by </a:t>
            </a:r>
            <a:r>
              <a:rPr lang="en-US" dirty="0"/>
              <a:t>P</a:t>
            </a:r>
            <a:r>
              <a:rPr lang="en-US" dirty="0" smtClean="0"/>
              <a:t>rofessional Accountants.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intimate participants with office management and ethics for excellent performance at work 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5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soft skills?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personal skills that enhance good performance.  </a:t>
            </a:r>
          </a:p>
          <a:p>
            <a:r>
              <a:rPr lang="en-US" dirty="0" smtClean="0"/>
              <a:t>Inter personal skills for quality delivery on assignments.</a:t>
            </a:r>
          </a:p>
          <a:p>
            <a:r>
              <a:rPr lang="en-US" dirty="0" smtClean="0"/>
              <a:t>Personal attributes that makes for easy recognition and acceptance by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53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2952328"/>
          </a:xfrm>
        </p:spPr>
        <p:txBody>
          <a:bodyPr>
            <a:normAutofit/>
          </a:bodyPr>
          <a:lstStyle/>
          <a:p>
            <a:r>
              <a:rPr lang="en-US" b="1" dirty="0" smtClean="0"/>
              <a:t>Why soft skills for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Accountants?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237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71500" indent="-571500">
              <a:buAutoNum type="romanLcPeriod"/>
            </a:pPr>
            <a:r>
              <a:rPr lang="en-US" sz="3600" dirty="0" smtClean="0"/>
              <a:t>Make you employable as a professional.</a:t>
            </a:r>
          </a:p>
          <a:p>
            <a:pPr marL="571500" indent="-571500">
              <a:buAutoNum type="romanLcPeriod"/>
            </a:pPr>
            <a:r>
              <a:rPr lang="en-US" sz="3600" dirty="0" smtClean="0"/>
              <a:t>Make you a complete professional accountant.</a:t>
            </a:r>
          </a:p>
          <a:p>
            <a:pPr marL="571500" indent="-571500">
              <a:buFont typeface="Arial" panose="020B0604020202020204" pitchFamily="34" charset="0"/>
              <a:buAutoNum type="romanLcPeriod"/>
            </a:pPr>
            <a:r>
              <a:rPr lang="en-US" sz="3600" dirty="0" smtClean="0"/>
              <a:t>Make you well rounded and grounded in office culture and ethics.</a:t>
            </a:r>
          </a:p>
          <a:p>
            <a:pPr marL="571500" indent="-571500">
              <a:buFont typeface="Arial" panose="020B0604020202020204" pitchFamily="34" charset="0"/>
              <a:buAutoNum type="romanLcPeriod"/>
            </a:pPr>
            <a:r>
              <a:rPr lang="en-US" sz="3600" dirty="0" smtClean="0"/>
              <a:t>Useful for personal advancement for all round achievements.</a:t>
            </a:r>
          </a:p>
          <a:p>
            <a:pPr marL="571500" indent="-571500">
              <a:buFont typeface="Arial" panose="020B0604020202020204" pitchFamily="34" charset="0"/>
              <a:buAutoNum type="romanLcPeriod"/>
            </a:pPr>
            <a:r>
              <a:rPr lang="en-US" sz="3600" dirty="0" smtClean="0"/>
              <a:t>In this era of Robot, soft skill becomes a must.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397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Required soft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	Communication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    Interpersonal skills</a:t>
            </a:r>
          </a:p>
          <a:p>
            <a:pPr marL="0" indent="0">
              <a:buNone/>
            </a:pPr>
            <a:r>
              <a:rPr lang="en-US" dirty="0"/>
              <a:t>3.	Flexibility 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	Time </a:t>
            </a:r>
            <a:r>
              <a:rPr lang="en-US" dirty="0" smtClean="0"/>
              <a:t>responsiveness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	Teamwork</a:t>
            </a:r>
          </a:p>
          <a:p>
            <a:pPr marL="0" indent="0">
              <a:buNone/>
            </a:pPr>
            <a:r>
              <a:rPr lang="en-US" dirty="0"/>
              <a:t>6.	Work e</a:t>
            </a:r>
            <a:r>
              <a:rPr lang="en-US" dirty="0" smtClean="0"/>
              <a:t>thics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7.	</a:t>
            </a:r>
            <a:r>
              <a:rPr lang="en-US" dirty="0" smtClean="0"/>
              <a:t>Positive</a:t>
            </a:r>
            <a:r>
              <a:rPr lang="en-US" dirty="0"/>
              <a:t> </a:t>
            </a:r>
            <a:r>
              <a:rPr lang="en-US" dirty="0" smtClean="0"/>
              <a:t>attitude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14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/>
              <a:t>Simple English, </a:t>
            </a:r>
            <a:r>
              <a:rPr lang="en-US" dirty="0"/>
              <a:t>easy to understand – </a:t>
            </a:r>
            <a:r>
              <a:rPr lang="en-US" dirty="0" smtClean="0"/>
              <a:t>verbal </a:t>
            </a:r>
            <a:r>
              <a:rPr lang="en-US" dirty="0"/>
              <a:t>and written communications are not to impress anybody.</a:t>
            </a:r>
          </a:p>
          <a:p>
            <a:r>
              <a:rPr lang="en-US" dirty="0"/>
              <a:t>Quality word above quantity is </a:t>
            </a:r>
            <a:r>
              <a:rPr lang="en-US" dirty="0" smtClean="0"/>
              <a:t>effective.</a:t>
            </a:r>
            <a:endParaRPr lang="en-US" dirty="0"/>
          </a:p>
          <a:p>
            <a:r>
              <a:rPr lang="en-US" dirty="0"/>
              <a:t>Positive influence in choice of </a:t>
            </a:r>
            <a:r>
              <a:rPr lang="en-US" dirty="0" smtClean="0"/>
              <a:t>word.</a:t>
            </a:r>
            <a:endParaRPr lang="en-US" dirty="0"/>
          </a:p>
          <a:p>
            <a:r>
              <a:rPr lang="en-US" dirty="0"/>
              <a:t>Should convey </a:t>
            </a:r>
            <a:r>
              <a:rPr lang="en-US" dirty="0" smtClean="0"/>
              <a:t>intelligence.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– contd.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</a:t>
            </a:r>
            <a:r>
              <a:rPr lang="en-US" dirty="0"/>
              <a:t>less and listen </a:t>
            </a:r>
            <a:r>
              <a:rPr lang="en-US" dirty="0" smtClean="0"/>
              <a:t>more.</a:t>
            </a:r>
            <a:endParaRPr lang="en-US" dirty="0"/>
          </a:p>
          <a:p>
            <a:r>
              <a:rPr lang="en-US" dirty="0"/>
              <a:t>Official email – not for personal use. </a:t>
            </a:r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/>
              <a:t>email, reports </a:t>
            </a:r>
            <a:r>
              <a:rPr lang="en-US" dirty="0" err="1"/>
              <a:t>etc</a:t>
            </a:r>
            <a:r>
              <a:rPr lang="en-US" dirty="0"/>
              <a:t> before </a:t>
            </a:r>
            <a:r>
              <a:rPr lang="en-US" dirty="0" smtClean="0"/>
              <a:t>disseminating.</a:t>
            </a:r>
            <a:endParaRPr lang="en-US" dirty="0"/>
          </a:p>
          <a:p>
            <a:r>
              <a:rPr lang="en-US" dirty="0" smtClean="0"/>
              <a:t>Think </a:t>
            </a:r>
            <a:r>
              <a:rPr lang="en-US" dirty="0"/>
              <a:t>of your audience and the interpretation given to your word (written or verbal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5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Interpersonal Skills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9"/>
            <a:ext cx="8229600" cy="4248472"/>
          </a:xfrm>
        </p:spPr>
        <p:txBody>
          <a:bodyPr>
            <a:normAutofit/>
          </a:bodyPr>
          <a:lstStyle/>
          <a:p>
            <a:r>
              <a:rPr lang="en-US" dirty="0" smtClean="0"/>
              <a:t>Appearance – well dressed and presentable.</a:t>
            </a:r>
            <a:endParaRPr lang="en-US" dirty="0"/>
          </a:p>
          <a:p>
            <a:r>
              <a:rPr lang="en-US" dirty="0" smtClean="0"/>
              <a:t>Not </a:t>
            </a:r>
            <a:r>
              <a:rPr lang="en-US" dirty="0"/>
              <a:t>unduly </a:t>
            </a:r>
            <a:r>
              <a:rPr lang="en-US" dirty="0" smtClean="0"/>
              <a:t>aggressive.</a:t>
            </a:r>
            <a:endParaRPr lang="en-US" dirty="0"/>
          </a:p>
          <a:p>
            <a:r>
              <a:rPr lang="en-US" dirty="0"/>
              <a:t>Persuasion instead of bullying </a:t>
            </a:r>
            <a:r>
              <a:rPr lang="en-US" dirty="0" smtClean="0"/>
              <a:t>- enhances </a:t>
            </a:r>
          </a:p>
          <a:p>
            <a:pPr marL="0" indent="0">
              <a:buNone/>
            </a:pPr>
            <a:r>
              <a:rPr lang="en-US" dirty="0" smtClean="0"/>
              <a:t>    trust </a:t>
            </a:r>
            <a:r>
              <a:rPr lang="en-US" dirty="0"/>
              <a:t>and solidify relationships</a:t>
            </a:r>
            <a:r>
              <a:rPr lang="en-US" dirty="0" smtClean="0"/>
              <a:t>.</a:t>
            </a:r>
          </a:p>
          <a:p>
            <a:r>
              <a:rPr lang="en-US" dirty="0"/>
              <a:t>Business like but calm and cool.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3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540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REQUIRED SOFT SKILLS FOR THE 21ST CENTURY ACCOUNTANTS</vt:lpstr>
      <vt:lpstr>Learning objectives</vt:lpstr>
      <vt:lpstr>What are soft skills?</vt:lpstr>
      <vt:lpstr>Why soft skills for 21st century Accountants?</vt:lpstr>
      <vt:lpstr>Slide 5</vt:lpstr>
      <vt:lpstr>Required soft skills</vt:lpstr>
      <vt:lpstr>Communication</vt:lpstr>
      <vt:lpstr>Communication – contd.</vt:lpstr>
      <vt:lpstr>Interpersonal Skills </vt:lpstr>
      <vt:lpstr>Interpersonal Skills - contd.</vt:lpstr>
      <vt:lpstr>Flexibility</vt:lpstr>
      <vt:lpstr>Time Responsiveness</vt:lpstr>
      <vt:lpstr>Teamwork</vt:lpstr>
      <vt:lpstr>Teamwork – contd.</vt:lpstr>
      <vt:lpstr>Work Ethics</vt:lpstr>
      <vt:lpstr>Work Ethics – contd.</vt:lpstr>
      <vt:lpstr>Positive Attitude</vt:lpstr>
      <vt:lpstr>Conclusion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Oluyombo</dc:creator>
  <cp:lastModifiedBy>0433</cp:lastModifiedBy>
  <cp:revision>93</cp:revision>
  <dcterms:created xsi:type="dcterms:W3CDTF">2022-04-04T10:02:28Z</dcterms:created>
  <dcterms:modified xsi:type="dcterms:W3CDTF">2022-05-17T14:27:12Z</dcterms:modified>
</cp:coreProperties>
</file>